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3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751210"/>
            <a:ext cx="6815669" cy="1515533"/>
          </a:xfrm>
        </p:spPr>
        <p:txBody>
          <a:bodyPr/>
          <a:lstStyle/>
          <a:p>
            <a:r>
              <a:rPr lang="en-US" dirty="0"/>
              <a:t>Department of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Facilities                              Construction</a:t>
            </a:r>
          </a:p>
          <a:p>
            <a:r>
              <a:rPr lang="en-US" dirty="0"/>
              <a:t>  Food Services                     Transportation</a:t>
            </a:r>
          </a:p>
          <a:p>
            <a:r>
              <a:rPr lang="en-US" dirty="0"/>
              <a:t>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02" y="1611069"/>
            <a:ext cx="1532371" cy="15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635" y="550718"/>
            <a:ext cx="6241816" cy="574964"/>
          </a:xfrm>
        </p:spPr>
        <p:txBody>
          <a:bodyPr>
            <a:normAutofit/>
          </a:bodyPr>
          <a:lstStyle/>
          <a:p>
            <a:r>
              <a:rPr lang="en-US" dirty="0"/>
              <a:t>Facility Budget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982" y="1041400"/>
            <a:ext cx="7130473" cy="5076065"/>
          </a:xfrm>
        </p:spPr>
        <p:txBody>
          <a:bodyPr>
            <a:normAutofit fontScale="25000" lnSpcReduction="20000"/>
          </a:bodyPr>
          <a:lstStyle/>
          <a:p>
            <a:r>
              <a:rPr lang="en-US" sz="4800" u="sng" dirty="0"/>
              <a:t>Custodial Budget </a:t>
            </a:r>
            <a:r>
              <a:rPr lang="en-US" sz="4800" dirty="0"/>
              <a:t>- $190,000.00 (FY20-21) This budget supports 17 schools and 8 support buildings totaling 	1,692,931 </a:t>
            </a:r>
            <a:r>
              <a:rPr lang="en-US" sz="4800" dirty="0" err="1"/>
              <a:t>sqft</a:t>
            </a:r>
            <a:r>
              <a:rPr lang="en-US" sz="4800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Replacement of Custodial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Cleaning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Equipment repairs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Staff training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</a:rPr>
              <a:t>Department Needs for SY21-22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One (1) FTE for Bond Wilson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Batteries for touchless dispensers</a:t>
            </a:r>
          </a:p>
          <a:p>
            <a:r>
              <a:rPr lang="en-US" sz="4800" u="sng" dirty="0"/>
              <a:t>Grounds Budget </a:t>
            </a:r>
            <a:r>
              <a:rPr lang="en-US" sz="4800" dirty="0"/>
              <a:t>- $315,000.00 (FY20-21) this budget supports 495 acres of playgrounds and athletic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Updating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Equipment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Weed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Fertilizing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/>
              <a:t>Irrigation maintenance and repair </a:t>
            </a:r>
            <a:endParaRPr lang="en-US" sz="4800" dirty="0" smtClean="0"/>
          </a:p>
          <a:p>
            <a:pPr lvl="1"/>
            <a:r>
              <a:rPr lang="en-US" sz="4800" dirty="0">
                <a:solidFill>
                  <a:srgbClr val="FF0000"/>
                </a:solidFill>
              </a:rPr>
              <a:t>Department Needs for SY21-22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</a:rPr>
              <a:t>Replacement </a:t>
            </a:r>
            <a:r>
              <a:rPr lang="en-US" sz="4800" dirty="0">
                <a:solidFill>
                  <a:srgbClr val="FF0000"/>
                </a:solidFill>
              </a:rPr>
              <a:t>of heavy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 Shiprock Pump house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JNE pump house upgrade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JN Baseball fields renovation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635" y="753918"/>
            <a:ext cx="6241816" cy="574964"/>
          </a:xfrm>
        </p:spPr>
        <p:txBody>
          <a:bodyPr>
            <a:normAutofit/>
          </a:bodyPr>
          <a:lstStyle/>
          <a:p>
            <a:r>
              <a:rPr lang="en-US" dirty="0"/>
              <a:t>Facility Budget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4635" y="1260377"/>
            <a:ext cx="6241816" cy="48725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500" u="sng" dirty="0"/>
              <a:t>Maintenance Budget </a:t>
            </a:r>
            <a:r>
              <a:rPr lang="en-US" sz="1500" dirty="0"/>
              <a:t>- $930,481.00 (SY20-21) this budget supports the daily functions of the 17 schools, 8 support buildings and 112 teacher housing units.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General maintenance supplies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Staff training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Equipment repair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General repair/</a:t>
            </a:r>
            <a:r>
              <a:rPr lang="en-US" sz="1500" dirty="0" err="1"/>
              <a:t>maint</a:t>
            </a:r>
            <a:r>
              <a:rPr lang="en-US" sz="1500" dirty="0"/>
              <a:t> of buildings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Department </a:t>
            </a:r>
            <a:r>
              <a:rPr lang="en-US" sz="1400" dirty="0" smtClean="0">
                <a:solidFill>
                  <a:srgbClr val="FF0000"/>
                </a:solidFill>
              </a:rPr>
              <a:t>Needs for </a:t>
            </a:r>
            <a:r>
              <a:rPr lang="en-US" sz="1400" dirty="0">
                <a:solidFill>
                  <a:srgbClr val="FF0000"/>
                </a:solidFill>
              </a:rPr>
              <a:t>FY21-22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3 FTE Maintenance positions ( Gen </a:t>
            </a:r>
            <a:r>
              <a:rPr lang="en-US" sz="1300" dirty="0" err="1">
                <a:solidFill>
                  <a:srgbClr val="FF0000"/>
                </a:solidFill>
              </a:rPr>
              <a:t>Maint</a:t>
            </a:r>
            <a:r>
              <a:rPr lang="en-US" sz="1300" dirty="0">
                <a:solidFill>
                  <a:srgbClr val="FF0000"/>
                </a:solidFill>
              </a:rPr>
              <a:t>, Grounds Foreman KC and Housing)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1 FTE Finance/Housing Secretary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Increase wage rates for the Skilled and Licensed HVAC and Electrical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Replacement of six (6) vehicles with over 125k miles and more then 20yrs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Bobcat, </a:t>
            </a:r>
            <a:r>
              <a:rPr lang="en-US" sz="1300" dirty="0" err="1">
                <a:solidFill>
                  <a:srgbClr val="FF0000"/>
                </a:solidFill>
              </a:rPr>
              <a:t>Skidsteer</a:t>
            </a:r>
            <a:r>
              <a:rPr lang="en-US" sz="1300" dirty="0">
                <a:solidFill>
                  <a:srgbClr val="FF0000"/>
                </a:solidFill>
              </a:rPr>
              <a:t>, Cement mixer, Trailer, </a:t>
            </a:r>
            <a:r>
              <a:rPr lang="en-US" sz="1300" dirty="0" err="1">
                <a:solidFill>
                  <a:srgbClr val="FF0000"/>
                </a:solidFill>
              </a:rPr>
              <a:t>Skylift</a:t>
            </a:r>
            <a:r>
              <a:rPr lang="en-US" sz="1300" dirty="0">
                <a:solidFill>
                  <a:srgbClr val="FF0000"/>
                </a:solidFill>
              </a:rPr>
              <a:t>, Forklift, </a:t>
            </a:r>
            <a:r>
              <a:rPr lang="en-US" sz="1300" dirty="0" err="1">
                <a:solidFill>
                  <a:srgbClr val="FF0000"/>
                </a:solidFill>
              </a:rPr>
              <a:t>Lg</a:t>
            </a:r>
            <a:r>
              <a:rPr lang="en-US" sz="1300" dirty="0">
                <a:solidFill>
                  <a:srgbClr val="FF0000"/>
                </a:solidFill>
              </a:rPr>
              <a:t> Air Compressor, Dually utility bed, Sewer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District Wide Asphalt repairs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District wide Playground shade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Budget increase for </a:t>
            </a:r>
            <a:r>
              <a:rPr lang="en-US" sz="1300" dirty="0" err="1">
                <a:solidFill>
                  <a:srgbClr val="FF0000"/>
                </a:solidFill>
              </a:rPr>
              <a:t>Merv</a:t>
            </a:r>
            <a:r>
              <a:rPr lang="en-US" sz="1300" dirty="0">
                <a:solidFill>
                  <a:srgbClr val="FF0000"/>
                </a:solidFill>
              </a:rPr>
              <a:t> 13 filters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72" y="753918"/>
            <a:ext cx="6241816" cy="574964"/>
          </a:xfrm>
        </p:spPr>
        <p:txBody>
          <a:bodyPr>
            <a:normAutofit/>
          </a:bodyPr>
          <a:lstStyle/>
          <a:p>
            <a:r>
              <a:rPr lang="en-US" dirty="0"/>
              <a:t>Construction Budget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6236" y="1328882"/>
            <a:ext cx="6241816" cy="486871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500" u="sng" dirty="0"/>
              <a:t>Construction Budget </a:t>
            </a:r>
            <a:r>
              <a:rPr lang="en-US" sz="1500" dirty="0"/>
              <a:t>- $15,079,726.00 (SY20-21) this budget supports the 17 schools  8 support buildings and 112 housing units. Total funded PSCOC projects 13 million. Annual Budget 3.7 million.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Eva B HVAC – Funded by the PSCOC (Public School Capital Outlay Committee)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Security Upgrades Ph 1 &amp; 2 - Funded by the PSCOC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Mesa Heights and CO housing projects – Funded by the PSCOC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00" dirty="0"/>
              <a:t>NES FMP – Funded by the PSCOC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Department </a:t>
            </a:r>
            <a:r>
              <a:rPr lang="en-US" sz="1400" dirty="0" smtClean="0">
                <a:solidFill>
                  <a:srgbClr val="FF0000"/>
                </a:solidFill>
              </a:rPr>
              <a:t>Needs for </a:t>
            </a:r>
            <a:r>
              <a:rPr lang="en-US" sz="1400" dirty="0">
                <a:solidFill>
                  <a:srgbClr val="FF0000"/>
                </a:solidFill>
              </a:rPr>
              <a:t>FY21-22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New 5 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 Master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Warehouse Fire suppression system &amp; Freezer/Cooler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SHS artificial turf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KCHS Fieldhouse HVAC &amp; Re-roof renovation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SHS replacement of Boilers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SHS common floor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Newcomb HS Skyhawk Gym Sidewalk Replacement Ph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 Electronic Billboard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Naschitti</a:t>
            </a:r>
            <a:r>
              <a:rPr lang="en-US" dirty="0">
                <a:solidFill>
                  <a:srgbClr val="FF0000"/>
                </a:solidFill>
              </a:rPr>
              <a:t> Sewer Main upgrade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090" y="762193"/>
            <a:ext cx="6241816" cy="558414"/>
          </a:xfrm>
        </p:spPr>
        <p:txBody>
          <a:bodyPr/>
          <a:lstStyle/>
          <a:p>
            <a:r>
              <a:rPr lang="en-US" dirty="0"/>
              <a:t>Food Service Budget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8" r="28618"/>
          <a:stretch>
            <a:fillRect/>
          </a:stretch>
        </p:blipFill>
        <p:spPr>
          <a:xfrm>
            <a:off x="7684655" y="1041400"/>
            <a:ext cx="3473523" cy="477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0745" y="1417396"/>
            <a:ext cx="6241816" cy="4399204"/>
          </a:xfrm>
        </p:spPr>
        <p:txBody>
          <a:bodyPr/>
          <a:lstStyle/>
          <a:p>
            <a:r>
              <a:rPr lang="en-US" dirty="0"/>
              <a:t>Budget $6,061,929.00 (FY20-21) Funds used to support the Food Service program come from USDA school breakfast program and the school lunch program.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Department </a:t>
            </a:r>
            <a:r>
              <a:rPr lang="en-US" dirty="0" smtClean="0">
                <a:solidFill>
                  <a:srgbClr val="FF0000"/>
                </a:solidFill>
              </a:rPr>
              <a:t>Needs for </a:t>
            </a:r>
            <a:r>
              <a:rPr lang="en-US" dirty="0">
                <a:solidFill>
                  <a:srgbClr val="FF0000"/>
                </a:solidFill>
              </a:rPr>
              <a:t>FY21-22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New Freezer/Cooler at the Kirtland Warehouse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Replacement of school kitchens Freezer/Cooler condensers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Replacement of Kitchen equipment</a:t>
            </a:r>
          </a:p>
        </p:txBody>
      </p:sp>
    </p:spTree>
    <p:extLst>
      <p:ext uri="{BB962C8B-B14F-4D97-AF65-F5344CB8AC3E}">
        <p14:creationId xmlns:p14="http://schemas.microsoft.com/office/powerpoint/2010/main" val="19543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364" y="692728"/>
            <a:ext cx="5070763" cy="600364"/>
          </a:xfrm>
        </p:spPr>
        <p:txBody>
          <a:bodyPr>
            <a:normAutofit/>
          </a:bodyPr>
          <a:lstStyle/>
          <a:p>
            <a:r>
              <a:rPr lang="en-US" dirty="0"/>
              <a:t>Security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1273" y="1293092"/>
            <a:ext cx="4839854" cy="2697017"/>
          </a:xfrm>
        </p:spPr>
        <p:txBody>
          <a:bodyPr/>
          <a:lstStyle/>
          <a:p>
            <a:r>
              <a:rPr lang="en-US" dirty="0"/>
              <a:t>$485,000.00 (FY20-21) This budget supports the SRO MOU currently in place and PPE supplies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Department </a:t>
            </a:r>
            <a:r>
              <a:rPr lang="en-US" dirty="0" smtClean="0">
                <a:solidFill>
                  <a:srgbClr val="FF0000"/>
                </a:solidFill>
              </a:rPr>
              <a:t>Needs for FY21-22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Increase in FTE salary for security guard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Radios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Continued PPE support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5673"/>
          <a:stretch>
            <a:fillRect/>
          </a:stretch>
        </p:blipFill>
        <p:spPr>
          <a:xfrm>
            <a:off x="5772150" y="1041400"/>
            <a:ext cx="5386388" cy="47752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7348"/>
            <a:ext cx="1865746" cy="1882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02" y="4197348"/>
            <a:ext cx="2768425" cy="1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036" y="768734"/>
            <a:ext cx="6241816" cy="545332"/>
          </a:xfrm>
        </p:spPr>
        <p:txBody>
          <a:bodyPr/>
          <a:lstStyle/>
          <a:p>
            <a:r>
              <a:rPr lang="en-US" dirty="0"/>
              <a:t>Transportation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3036" y="1389686"/>
            <a:ext cx="6241816" cy="435533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$1,942,282.00 (FY20-21) Transportation is funded by NM State Transportation Department based on student ridership.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Bus maintenance and repairs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Fuel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General supplies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Salaries/benefits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Department </a:t>
            </a:r>
            <a:r>
              <a:rPr lang="en-US" sz="1400" dirty="0" smtClean="0">
                <a:solidFill>
                  <a:srgbClr val="FF0000"/>
                </a:solidFill>
              </a:rPr>
              <a:t>Needs for </a:t>
            </a:r>
            <a:r>
              <a:rPr lang="en-US" sz="1400" dirty="0">
                <a:solidFill>
                  <a:srgbClr val="FF0000"/>
                </a:solidFill>
              </a:rPr>
              <a:t>FY 21-22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Our biggest expense is bus drivers salary (for the past 3 years, our ridership has decrease, therefore, a decrease in funding).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Updated shop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Updated restrooms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Small building for Tire Storage in Shiprock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New facility in Newcomb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Increase in fuel cost 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Increase in providing meals to students in remote as well as providing WIFI services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497</TotalTime>
  <Words>461</Words>
  <Application>Microsoft Office PowerPoint</Application>
  <PresentationFormat>Widescreen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Department of Operations</vt:lpstr>
      <vt:lpstr>Facility Budget</vt:lpstr>
      <vt:lpstr>Facility Budget</vt:lpstr>
      <vt:lpstr>Construction Budget</vt:lpstr>
      <vt:lpstr>Food Service Budget</vt:lpstr>
      <vt:lpstr>Security</vt:lpstr>
      <vt:lpstr>Transportation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Department</dc:title>
  <dc:creator>Candice Thompson</dc:creator>
  <cp:lastModifiedBy> </cp:lastModifiedBy>
  <cp:revision>49</cp:revision>
  <dcterms:created xsi:type="dcterms:W3CDTF">2018-10-28T21:49:04Z</dcterms:created>
  <dcterms:modified xsi:type="dcterms:W3CDTF">2021-03-04T01:12:32Z</dcterms:modified>
</cp:coreProperties>
</file>